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44F769-34DC-35D8-2F32-002D8141C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E4EA85-1FC8-C39E-89E0-00028CDB7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39DDD6-A6F0-7078-3CFF-0B1F60C5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C99F1C-298A-D26E-21FF-4803E63C0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D205E4-41AE-EB2A-3378-884D3E6E4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628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EF23E-865B-96ED-5BD9-B2FDE1F0E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AB14E7-3B50-60CB-76CD-7A902048F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01A5B3-CC08-49D3-6A55-4A1332DE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6F29A5-D095-BAA2-8820-A0497A704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225AFF-E4FF-496A-2AF3-9FB32E6FC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42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1583B6E-FB37-622C-E4C9-9B59B2885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16AC47-27D4-0517-A457-E0CA761E5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4A40CB-6096-5A44-B6C8-C9D1808E2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288AD2-0BC6-878C-F20A-97B27625C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4B897B-1E72-DD4F-E4FE-18DA90D9E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11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6BE375-9864-F2A7-12E3-36485E5B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53EE08-7B3E-CCBB-A415-1CEDDE698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7CCA4-0073-8749-ECDF-BCEC026AD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181A97-CE22-BF73-2DF6-8581840CD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C038E0-BAB8-74C2-263B-D0DAFD4C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67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16995-C2AB-88B1-A9AC-D76FC83E1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DB4926-7C4E-D59E-61F5-0ADD0F947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B38FF6-5657-728C-9AC3-B96ABD18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0F0A0B-C677-1F40-AA71-ECCBFEF3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CF0FF7-8697-1D6F-7C06-B730506B6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892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56314-8946-0AE1-3A55-5E5F4D71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7E389D-F4EF-52C5-FCD3-E33EBECA3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88EF85-FA71-BEB0-BD5B-102EA2368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866B5E-2D9D-223D-9D2B-9AC486960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F85FCB-3545-4DF9-F92A-EA40364D1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0FC7A8-79FC-5D81-9C7D-96C198B6B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1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B876B1-926D-9DB8-DCF6-0908F0F51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CC2C4F-5E42-70EE-E461-A62AB833C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D7E42B-4717-28E2-562A-F20B0035E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92DF68-832B-1241-5643-956EB046E3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3C2695E-443E-5831-6749-40D0743765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7143A6-324E-0ED5-8E18-32C30C437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05AFF05-6E61-1A03-288C-D0604F326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CF9DBBF-7E41-8FF1-2111-6A84A1D95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11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87B4A-54E6-54C3-99B8-C950B6A30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EDDEC7-ACD7-01FC-8EE0-C9141938F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C6C17B-BBAD-3F1F-70F2-864DACDB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8B77A9-FDD3-5A84-0105-1A858A44E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578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257787-8D0A-8C32-7AC1-CFB28DF9D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05E75D-C3A7-547C-C868-886457F69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7354C7-0A43-645F-9B52-D2446CCD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2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5A0410-C6C6-AE10-AD3D-C40B3A15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0E849-BC0C-4110-2422-E7D7C2064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614506-D9BE-B74E-EDA3-61DA6EAA4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358C50-5A2A-5223-3784-82E991EE1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FD32CC-2BE5-BA1B-C284-51622650C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6CB608-B90D-3AA8-1AE4-E5CD95D71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775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61157-FC34-8363-6802-98DF9417F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30ADAFB-098A-754A-FD3C-9E063D5D9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31E66F7-B385-51E9-932C-15AB1FC34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386AB6-CA8A-D036-D4B2-D3841DAEF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5DC68E-9A25-DD49-769A-7204AF614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989669-B3A5-CF67-70EF-8886274A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26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8511DCA-9B0C-BCA2-EAAE-E10CFC628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2AFD62-CB95-547D-7017-0C4792ACF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8CEF99-E3C1-953F-7D52-7B48F830A0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5B0BB-3BB1-4769-B376-687D1A9C4CEA}" type="datetimeFigureOut">
              <a:rPr lang="zh-CN" altLang="en-US" smtClean="0"/>
              <a:t>2025/11/12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5A6B73-E25E-991D-98C2-EC493B94E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D95DB7-A1BA-C078-EDD5-E0B1C0FA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ED3C9-1998-46D4-9E40-528F39DF58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601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microsoft.com/office/2007/relationships/hdphoto" Target="../media/hdphoto4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jiahengli25@stu.pku.edu.c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78451B-95F8-1AAA-DA68-DED83E090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8468" y="1467420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4800" dirty="0"/>
              <a:t>作业</a:t>
            </a:r>
            <a:r>
              <a:rPr lang="en-US" altLang="zh-CN" sz="4800" dirty="0"/>
              <a:t>2</a:t>
            </a:r>
            <a:r>
              <a:rPr lang="zh-CN" altLang="en-US" sz="4800" dirty="0"/>
              <a:t>：双目结构光系统的</a:t>
            </a:r>
            <a:br>
              <a:rPr lang="en-US" altLang="zh-CN" sz="4800" dirty="0"/>
            </a:br>
            <a:r>
              <a:rPr lang="zh-CN" altLang="en-US" sz="4800" dirty="0"/>
              <a:t>解码、位姿估计、渲染</a:t>
            </a:r>
          </a:p>
        </p:txBody>
      </p:sp>
    </p:spTree>
    <p:extLst>
      <p:ext uri="{BB962C8B-B14F-4D97-AF65-F5344CB8AC3E}">
        <p14:creationId xmlns:p14="http://schemas.microsoft.com/office/powerpoint/2010/main" val="1287389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日本NED SU2025 工业相机 原装进口-阿里巴巴">
            <a:extLst>
              <a:ext uri="{FF2B5EF4-FFF2-40B4-BE49-F238E27FC236}">
                <a16:creationId xmlns:a16="http://schemas.microsoft.com/office/drawing/2014/main" id="{38A1DD52-9BD5-0CD9-1FA8-51A160437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200" b="85200" l="1467" r="89200">
                        <a14:foregroundMark x1="7200" y1="57333" x2="5200" y2="73733"/>
                        <a14:foregroundMark x1="5200" y1="73733" x2="5200" y2="73600"/>
                        <a14:foregroundMark x1="1467" y1="61333" x2="1467" y2="64133"/>
                        <a14:foregroundMark x1="11867" y1="82267" x2="19867" y2="81867"/>
                        <a14:foregroundMark x1="19867" y1="81867" x2="19867" y2="81867"/>
                        <a14:foregroundMark x1="16933" y1="85333" x2="16933" y2="85333"/>
                        <a14:foregroundMark x1="51733" y1="53467" x2="51733" y2="53467"/>
                        <a14:foregroundMark x1="50667" y1="51333" x2="53200" y2="56000"/>
                        <a14:foregroundMark x1="42267" y1="42133" x2="44400" y2="43200"/>
                        <a14:foregroundMark x1="38400" y1="42267" x2="38400" y2="42267"/>
                        <a14:foregroundMark x1="67200" y1="29467" x2="78800" y2="37200"/>
                        <a14:foregroundMark x1="78800" y1="37200" x2="89200" y2="53067"/>
                        <a14:foregroundMark x1="89200" y1="53067" x2="88933" y2="55733"/>
                        <a14:foregroundMark x1="66667" y1="25200" x2="66667" y2="25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143" r="4127" b="11754"/>
          <a:stretch>
            <a:fillRect/>
          </a:stretch>
        </p:blipFill>
        <p:spPr bwMode="auto">
          <a:xfrm>
            <a:off x="7598242" y="4282088"/>
            <a:ext cx="1553188" cy="107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877908C-FF6F-16AF-FCD1-8BB1EC90F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039" b="95411" l="3653" r="98288">
                        <a14:foregroundMark x1="15297" y1="58696" x2="31507" y2="70048"/>
                        <a14:foregroundMark x1="3995" y1="32367" x2="6279" y2="49517"/>
                        <a14:foregroundMark x1="68037" y1="70531" x2="70434" y2="71981"/>
                        <a14:foregroundMark x1="70776" y1="64493" x2="67694" y2="70048"/>
                        <a14:foregroundMark x1="65868" y1="66908" x2="66781" y2="75604"/>
                        <a14:foregroundMark x1="34475" y1="72705" x2="39612" y2="78986"/>
                        <a14:foregroundMark x1="37329" y1="71256" x2="40639" y2="71981"/>
                        <a14:foregroundMark x1="43493" y1="6039" x2="48059" y2="6039"/>
                        <a14:foregroundMark x1="53425" y1="79710" x2="59817" y2="78986"/>
                        <a14:foregroundMark x1="92694" y1="54589" x2="93607" y2="30193"/>
                        <a14:foregroundMark x1="93607" y1="30193" x2="93037" y2="29469"/>
                        <a14:foregroundMark x1="96233" y1="32609" x2="96347" y2="45894"/>
                        <a14:foregroundMark x1="97717" y1="42754" x2="98174" y2="51208"/>
                        <a14:foregroundMark x1="97945" y1="54106" x2="97717" y2="56763"/>
                        <a14:foregroundMark x1="97603" y1="39130" x2="97603" y2="39130"/>
                        <a14:foregroundMark x1="98288" y1="38164" x2="97717" y2="58454"/>
                        <a14:foregroundMark x1="54110" y1="94686" x2="55023" y2="95411"/>
                        <a14:foregroundMark x1="59247" y1="93478" x2="59247" y2="93478"/>
                        <a14:foregroundMark x1="58562" y1="94203" x2="58562" y2="94203"/>
                        <a14:foregroundMark x1="23288" y1="77053" x2="23288" y2="77053"/>
                        <a14:foregroundMark x1="17009" y1="73188" x2="17009" y2="73188"/>
                        <a14:foregroundMark x1="14155" y1="71498" x2="14155" y2="71498"/>
                        <a14:foregroundMark x1="12100" y1="70048" x2="12100" y2="70048"/>
                        <a14:foregroundMark x1="18493" y1="74879" x2="18493" y2="74879"/>
                        <a14:foregroundMark x1="20890" y1="76329" x2="20890" y2="76329"/>
                        <a14:foregroundMark x1="25457" y1="79227" x2="25457" y2="79227"/>
                      </a14:backgroundRemoval>
                    </a14:imgEffect>
                  </a14:imgLayer>
                </a14:imgProps>
              </a:ext>
            </a:extLst>
          </a:blip>
          <a:srcRect r="1598"/>
          <a:stretch>
            <a:fillRect/>
          </a:stretch>
        </p:blipFill>
        <p:spPr>
          <a:xfrm>
            <a:off x="753851" y="4282088"/>
            <a:ext cx="2257441" cy="108420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B1F859-B51B-D2CB-E000-7C5CEE573D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54172" y="3756546"/>
            <a:ext cx="2782030" cy="208570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DD61E42-8752-1644-D8A2-86DA34ACCAA5}"/>
              </a:ext>
            </a:extLst>
          </p:cNvPr>
          <p:cNvSpPr txBox="1"/>
          <p:nvPr/>
        </p:nvSpPr>
        <p:spPr>
          <a:xfrm>
            <a:off x="1299334" y="5352992"/>
            <a:ext cx="1166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projector</a:t>
            </a:r>
            <a:endParaRPr lang="zh-CN" altLang="en-US" sz="20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A59AC72-E3A3-234B-A143-35CE092245A2}"/>
              </a:ext>
            </a:extLst>
          </p:cNvPr>
          <p:cNvSpPr txBox="1"/>
          <p:nvPr/>
        </p:nvSpPr>
        <p:spPr>
          <a:xfrm>
            <a:off x="8057920" y="5352992"/>
            <a:ext cx="967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camera</a:t>
            </a:r>
            <a:endParaRPr lang="zh-CN" altLang="en-US" sz="2000" b="1" dirty="0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2F41466D-905C-FB9E-9FAF-0018BA642F1B}"/>
              </a:ext>
            </a:extLst>
          </p:cNvPr>
          <p:cNvSpPr/>
          <p:nvPr/>
        </p:nvSpPr>
        <p:spPr>
          <a:xfrm>
            <a:off x="2825582" y="5180126"/>
            <a:ext cx="2095500" cy="745842"/>
          </a:xfrm>
          <a:custGeom>
            <a:avLst/>
            <a:gdLst>
              <a:gd name="connsiteX0" fmla="*/ 0 w 2095500"/>
              <a:gd name="connsiteY0" fmla="*/ 0 h 745842"/>
              <a:gd name="connsiteX1" fmla="*/ 139700 w 2095500"/>
              <a:gd name="connsiteY1" fmla="*/ 501650 h 745842"/>
              <a:gd name="connsiteX2" fmla="*/ 755650 w 2095500"/>
              <a:gd name="connsiteY2" fmla="*/ 736600 h 745842"/>
              <a:gd name="connsiteX3" fmla="*/ 1701800 w 2095500"/>
              <a:gd name="connsiteY3" fmla="*/ 673100 h 745842"/>
              <a:gd name="connsiteX4" fmla="*/ 2095500 w 2095500"/>
              <a:gd name="connsiteY4" fmla="*/ 438150 h 745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5500" h="745842">
                <a:moveTo>
                  <a:pt x="0" y="0"/>
                </a:moveTo>
                <a:cubicBezTo>
                  <a:pt x="6879" y="189441"/>
                  <a:pt x="13758" y="378883"/>
                  <a:pt x="139700" y="501650"/>
                </a:cubicBezTo>
                <a:cubicBezTo>
                  <a:pt x="265642" y="624417"/>
                  <a:pt x="495300" y="708025"/>
                  <a:pt x="755650" y="736600"/>
                </a:cubicBezTo>
                <a:cubicBezTo>
                  <a:pt x="1016000" y="765175"/>
                  <a:pt x="1478492" y="722842"/>
                  <a:pt x="1701800" y="673100"/>
                </a:cubicBezTo>
                <a:cubicBezTo>
                  <a:pt x="1925108" y="623358"/>
                  <a:pt x="2030942" y="465667"/>
                  <a:pt x="2095500" y="438150"/>
                </a:cubicBezTo>
              </a:path>
            </a:pathLst>
          </a:custGeom>
          <a:noFill/>
          <a:ln w="38100">
            <a:solidFill>
              <a:srgbClr val="0070C0"/>
            </a:solidFill>
            <a:tailEnd type="stealth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CDA1DB89-B68F-CAE4-83C6-B47E9659C85E}"/>
              </a:ext>
            </a:extLst>
          </p:cNvPr>
          <p:cNvSpPr/>
          <p:nvPr/>
        </p:nvSpPr>
        <p:spPr>
          <a:xfrm>
            <a:off x="6103741" y="4388880"/>
            <a:ext cx="1878330" cy="684314"/>
          </a:xfrm>
          <a:custGeom>
            <a:avLst/>
            <a:gdLst>
              <a:gd name="connsiteX0" fmla="*/ 1878330 w 1878330"/>
              <a:gd name="connsiteY0" fmla="*/ 86144 h 684314"/>
              <a:gd name="connsiteX1" fmla="*/ 1520190 w 1878330"/>
              <a:gd name="connsiteY1" fmla="*/ 2324 h 684314"/>
              <a:gd name="connsiteX2" fmla="*/ 883920 w 1878330"/>
              <a:gd name="connsiteY2" fmla="*/ 59474 h 684314"/>
              <a:gd name="connsiteX3" fmla="*/ 293370 w 1878330"/>
              <a:gd name="connsiteY3" fmla="*/ 402374 h 684314"/>
              <a:gd name="connsiteX4" fmla="*/ 0 w 1878330"/>
              <a:gd name="connsiteY4" fmla="*/ 684314 h 684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8330" h="684314">
                <a:moveTo>
                  <a:pt x="1878330" y="86144"/>
                </a:moveTo>
                <a:cubicBezTo>
                  <a:pt x="1782127" y="46456"/>
                  <a:pt x="1685925" y="6769"/>
                  <a:pt x="1520190" y="2324"/>
                </a:cubicBezTo>
                <a:cubicBezTo>
                  <a:pt x="1354455" y="-2121"/>
                  <a:pt x="1088390" y="-7201"/>
                  <a:pt x="883920" y="59474"/>
                </a:cubicBezTo>
                <a:cubicBezTo>
                  <a:pt x="679450" y="126149"/>
                  <a:pt x="440690" y="298234"/>
                  <a:pt x="293370" y="402374"/>
                </a:cubicBezTo>
                <a:cubicBezTo>
                  <a:pt x="146050" y="506514"/>
                  <a:pt x="41275" y="631609"/>
                  <a:pt x="0" y="684314"/>
                </a:cubicBezTo>
              </a:path>
            </a:pathLst>
          </a:custGeom>
          <a:noFill/>
          <a:ln w="38100">
            <a:solidFill>
              <a:srgbClr val="FFC000"/>
            </a:solidFill>
            <a:tailEnd type="stealth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00FEB2-9240-8D3D-F023-1D6040AC9BD1}"/>
              </a:ext>
            </a:extLst>
          </p:cNvPr>
          <p:cNvSpPr/>
          <p:nvPr/>
        </p:nvSpPr>
        <p:spPr>
          <a:xfrm>
            <a:off x="4892161" y="4378540"/>
            <a:ext cx="3082290" cy="736564"/>
          </a:xfrm>
          <a:custGeom>
            <a:avLst/>
            <a:gdLst>
              <a:gd name="connsiteX0" fmla="*/ 3082290 w 3082290"/>
              <a:gd name="connsiteY0" fmla="*/ 100294 h 736564"/>
              <a:gd name="connsiteX1" fmla="*/ 2674620 w 3082290"/>
              <a:gd name="connsiteY1" fmla="*/ 5044 h 736564"/>
              <a:gd name="connsiteX2" fmla="*/ 2198370 w 3082290"/>
              <a:gd name="connsiteY2" fmla="*/ 31714 h 736564"/>
              <a:gd name="connsiteX3" fmla="*/ 1554480 w 3082290"/>
              <a:gd name="connsiteY3" fmla="*/ 187924 h 736564"/>
              <a:gd name="connsiteX4" fmla="*/ 541020 w 3082290"/>
              <a:gd name="connsiteY4" fmla="*/ 538444 h 736564"/>
              <a:gd name="connsiteX5" fmla="*/ 0 w 3082290"/>
              <a:gd name="connsiteY5" fmla="*/ 736564 h 73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2290" h="736564">
                <a:moveTo>
                  <a:pt x="3082290" y="100294"/>
                </a:moveTo>
                <a:cubicBezTo>
                  <a:pt x="2952115" y="58384"/>
                  <a:pt x="2821940" y="16474"/>
                  <a:pt x="2674620" y="5044"/>
                </a:cubicBezTo>
                <a:cubicBezTo>
                  <a:pt x="2527300" y="-6386"/>
                  <a:pt x="2385060" y="1234"/>
                  <a:pt x="2198370" y="31714"/>
                </a:cubicBezTo>
                <a:cubicBezTo>
                  <a:pt x="2011680" y="62194"/>
                  <a:pt x="1830705" y="103469"/>
                  <a:pt x="1554480" y="187924"/>
                </a:cubicBezTo>
                <a:cubicBezTo>
                  <a:pt x="1278255" y="272379"/>
                  <a:pt x="800100" y="447004"/>
                  <a:pt x="541020" y="538444"/>
                </a:cubicBezTo>
                <a:cubicBezTo>
                  <a:pt x="281940" y="629884"/>
                  <a:pt x="140970" y="683224"/>
                  <a:pt x="0" y="736564"/>
                </a:cubicBezTo>
              </a:path>
            </a:pathLst>
          </a:custGeom>
          <a:noFill/>
          <a:ln w="38100">
            <a:solidFill>
              <a:srgbClr val="FFC000"/>
            </a:solidFill>
            <a:tailEnd type="stealth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340F4D6-2EAF-5C9C-F61F-04BECBBEFD1E}"/>
              </a:ext>
            </a:extLst>
          </p:cNvPr>
          <p:cNvGrpSpPr/>
          <p:nvPr/>
        </p:nvGrpSpPr>
        <p:grpSpPr>
          <a:xfrm>
            <a:off x="877364" y="1602371"/>
            <a:ext cx="2298151" cy="1689681"/>
            <a:chOff x="814104" y="1878417"/>
            <a:chExt cx="2298151" cy="1689681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BAC9D26-314B-394A-F904-2712527E1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14104" y="1878417"/>
              <a:ext cx="2298151" cy="129271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7704E4B-9F08-EC0B-778F-A11A965F4339}"/>
                </a:ext>
              </a:extLst>
            </p:cNvPr>
            <p:cNvSpPr txBox="1"/>
            <p:nvPr/>
          </p:nvSpPr>
          <p:spPr>
            <a:xfrm>
              <a:off x="1124530" y="3198766"/>
              <a:ext cx="15620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/>
                <a:t>Only 1 pattern</a:t>
              </a:r>
              <a:endParaRPr lang="zh-CN" altLang="en-US" b="1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8AAE91D-2D1A-50DF-6E26-5F02BA89EE83}"/>
              </a:ext>
            </a:extLst>
          </p:cNvPr>
          <p:cNvGrpSpPr/>
          <p:nvPr/>
        </p:nvGrpSpPr>
        <p:grpSpPr>
          <a:xfrm>
            <a:off x="3867889" y="1602371"/>
            <a:ext cx="2590726" cy="1688942"/>
            <a:chOff x="3804629" y="1878417"/>
            <a:chExt cx="2590726" cy="1688942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1E6D938-65AE-8E1A-155B-AED5630CD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aturation sat="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 l="29188" t="20361" r="7197" b="41697"/>
            <a:stretch>
              <a:fillRect/>
            </a:stretch>
          </p:blipFill>
          <p:spPr>
            <a:xfrm>
              <a:off x="3804629" y="1878417"/>
              <a:ext cx="2590726" cy="1292710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7992715-8E16-FBCB-DBB0-4CA4A2EA19AF}"/>
                </a:ext>
              </a:extLst>
            </p:cNvPr>
            <p:cNvSpPr txBox="1"/>
            <p:nvPr/>
          </p:nvSpPr>
          <p:spPr>
            <a:xfrm>
              <a:off x="4472286" y="3198027"/>
              <a:ext cx="13051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/>
                <a:t>Left camera</a:t>
              </a:r>
              <a:endParaRPr lang="zh-CN" altLang="en-US" b="1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63B611-1B79-FEED-F55D-9AED6BAFE13D}"/>
              </a:ext>
            </a:extLst>
          </p:cNvPr>
          <p:cNvGrpSpPr/>
          <p:nvPr/>
        </p:nvGrpSpPr>
        <p:grpSpPr>
          <a:xfrm>
            <a:off x="7131427" y="1602370"/>
            <a:ext cx="2626541" cy="1689682"/>
            <a:chOff x="7068167" y="1878416"/>
            <a:chExt cx="2626541" cy="1689682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FDDAD109-339A-C443-B1CF-1AA92AED4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aturation sat="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 l="12778" t="20361" r="23640" b="41199"/>
            <a:stretch>
              <a:fillRect/>
            </a:stretch>
          </p:blipFill>
          <p:spPr>
            <a:xfrm>
              <a:off x="7068167" y="1878416"/>
              <a:ext cx="2557376" cy="1293515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FBE33E2-5D97-CE51-6C17-9BD7FAA1BD73}"/>
                </a:ext>
              </a:extLst>
            </p:cNvPr>
            <p:cNvSpPr txBox="1"/>
            <p:nvPr/>
          </p:nvSpPr>
          <p:spPr>
            <a:xfrm>
              <a:off x="7262439" y="3198766"/>
              <a:ext cx="24322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/>
                <a:t>Right camera (</a:t>
              </a:r>
              <a:r>
                <a:rPr lang="en-US" altLang="zh-CN" b="1" u="sng" dirty="0"/>
                <a:t>optional</a:t>
              </a:r>
              <a:r>
                <a:rPr lang="en-US" altLang="zh-CN" b="1" dirty="0"/>
                <a:t>)</a:t>
              </a:r>
              <a:endParaRPr lang="zh-CN" altLang="en-US" b="1" dirty="0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4D8BDFA8-033B-5AB3-55D1-AD872AC336E3}"/>
              </a:ext>
            </a:extLst>
          </p:cNvPr>
          <p:cNvGrpSpPr/>
          <p:nvPr/>
        </p:nvGrpSpPr>
        <p:grpSpPr>
          <a:xfrm>
            <a:off x="1681184" y="3435983"/>
            <a:ext cx="1364376" cy="698157"/>
            <a:chOff x="1617924" y="3712029"/>
            <a:chExt cx="1364376" cy="698157"/>
          </a:xfrm>
        </p:grpSpPr>
        <p:sp>
          <p:nvSpPr>
            <p:cNvPr id="22" name="箭头: 上 21">
              <a:extLst>
                <a:ext uri="{FF2B5EF4-FFF2-40B4-BE49-F238E27FC236}">
                  <a16:creationId xmlns:a16="http://schemas.microsoft.com/office/drawing/2014/main" id="{E01F2A8F-8A88-A404-954F-6552D0C4DAC1}"/>
                </a:ext>
              </a:extLst>
            </p:cNvPr>
            <p:cNvSpPr/>
            <p:nvPr/>
          </p:nvSpPr>
          <p:spPr>
            <a:xfrm>
              <a:off x="1617924" y="3712029"/>
              <a:ext cx="402771" cy="698157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1F2F4AB-0988-6DA2-46B4-6CE3C6B12CA0}"/>
                </a:ext>
              </a:extLst>
            </p:cNvPr>
            <p:cNvSpPr txBox="1"/>
            <p:nvPr/>
          </p:nvSpPr>
          <p:spPr>
            <a:xfrm>
              <a:off x="2057944" y="3896839"/>
              <a:ext cx="9243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project</a:t>
              </a:r>
              <a:endParaRPr lang="zh-CN" altLang="en-US" sz="2000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25BE198-718F-23D3-A7EA-06A130850C36}"/>
              </a:ext>
            </a:extLst>
          </p:cNvPr>
          <p:cNvGrpSpPr/>
          <p:nvPr/>
        </p:nvGrpSpPr>
        <p:grpSpPr>
          <a:xfrm>
            <a:off x="7286836" y="3435984"/>
            <a:ext cx="1388419" cy="698156"/>
            <a:chOff x="7223576" y="3712030"/>
            <a:chExt cx="1388419" cy="698156"/>
          </a:xfrm>
        </p:grpSpPr>
        <p:sp>
          <p:nvSpPr>
            <p:cNvPr id="25" name="箭头: 上 24">
              <a:extLst>
                <a:ext uri="{FF2B5EF4-FFF2-40B4-BE49-F238E27FC236}">
                  <a16:creationId xmlns:a16="http://schemas.microsoft.com/office/drawing/2014/main" id="{D6A28673-EBC6-057F-D6E8-961C95BC8642}"/>
                </a:ext>
              </a:extLst>
            </p:cNvPr>
            <p:cNvSpPr/>
            <p:nvPr/>
          </p:nvSpPr>
          <p:spPr>
            <a:xfrm>
              <a:off x="8209224" y="3712030"/>
              <a:ext cx="402771" cy="698156"/>
            </a:xfrm>
            <a:prstGeom prst="upArrow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32F6436-DE43-7FFA-A66A-1518672AEFA9}"/>
                </a:ext>
              </a:extLst>
            </p:cNvPr>
            <p:cNvSpPr txBox="1"/>
            <p:nvPr/>
          </p:nvSpPr>
          <p:spPr>
            <a:xfrm>
              <a:off x="7223576" y="3893336"/>
              <a:ext cx="9843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capture</a:t>
              </a:r>
              <a:endParaRPr lang="zh-CN" altLang="en-US" sz="2000" dirty="0"/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4F21C9C5-EF35-83CC-799A-AB73C70EF873}"/>
              </a:ext>
            </a:extLst>
          </p:cNvPr>
          <p:cNvSpPr/>
          <p:nvPr/>
        </p:nvSpPr>
        <p:spPr>
          <a:xfrm>
            <a:off x="476915" y="1523725"/>
            <a:ext cx="9519559" cy="1794767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C2DAB63-9662-5D93-3C25-1F4A8EE50386}"/>
              </a:ext>
            </a:extLst>
          </p:cNvPr>
          <p:cNvGrpSpPr/>
          <p:nvPr/>
        </p:nvGrpSpPr>
        <p:grpSpPr>
          <a:xfrm>
            <a:off x="9510733" y="3744002"/>
            <a:ext cx="2571793" cy="1256646"/>
            <a:chOff x="9447473" y="4020048"/>
            <a:chExt cx="2571793" cy="1256646"/>
          </a:xfrm>
        </p:grpSpPr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274812B1-5A5F-E93E-32C5-46F44BAF3EC0}"/>
                </a:ext>
              </a:extLst>
            </p:cNvPr>
            <p:cNvSpPr/>
            <p:nvPr/>
          </p:nvSpPr>
          <p:spPr>
            <a:xfrm>
              <a:off x="9447473" y="4032592"/>
              <a:ext cx="2571793" cy="124410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A60B165-D70B-CE72-673B-807110CD5665}"/>
                </a:ext>
              </a:extLst>
            </p:cNvPr>
            <p:cNvSpPr txBox="1"/>
            <p:nvPr/>
          </p:nvSpPr>
          <p:spPr>
            <a:xfrm>
              <a:off x="9447473" y="4020048"/>
              <a:ext cx="2571793" cy="11430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dirty="0"/>
                <a:t>Stereo Matching &amp;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2400" b="1" dirty="0"/>
                <a:t>Triangulation</a:t>
              </a:r>
              <a:endParaRPr lang="zh-CN" altLang="en-US" sz="2400" b="1" dirty="0"/>
            </a:p>
          </p:txBody>
        </p:sp>
      </p:grpSp>
      <p:sp>
        <p:nvSpPr>
          <p:cNvPr id="31" name="箭头: 圆角右 30">
            <a:extLst>
              <a:ext uri="{FF2B5EF4-FFF2-40B4-BE49-F238E27FC236}">
                <a16:creationId xmlns:a16="http://schemas.microsoft.com/office/drawing/2014/main" id="{2E984DBA-ACE1-07C0-27E7-AE48C6B24EF4}"/>
              </a:ext>
            </a:extLst>
          </p:cNvPr>
          <p:cNvSpPr/>
          <p:nvPr/>
        </p:nvSpPr>
        <p:spPr>
          <a:xfrm rot="5400000">
            <a:off x="9871830" y="2493656"/>
            <a:ext cx="1350556" cy="963810"/>
          </a:xfrm>
          <a:prstGeom prst="bentArrow">
            <a:avLst>
              <a:gd name="adj1" fmla="val 25000"/>
              <a:gd name="adj2" fmla="val 25329"/>
              <a:gd name="adj3" fmla="val 25000"/>
              <a:gd name="adj4" fmla="val 43750"/>
            </a:avLst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C422A8B-2D29-7736-B8CD-53CB2AE33433}"/>
              </a:ext>
            </a:extLst>
          </p:cNvPr>
          <p:cNvGrpSpPr/>
          <p:nvPr/>
        </p:nvGrpSpPr>
        <p:grpSpPr>
          <a:xfrm>
            <a:off x="9805847" y="5668975"/>
            <a:ext cx="1981564" cy="780685"/>
            <a:chOff x="9447473" y="4032592"/>
            <a:chExt cx="2571793" cy="1244102"/>
          </a:xfrm>
        </p:grpSpPr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31B35A6C-D4C8-3E7E-E1A5-D4634033D322}"/>
                </a:ext>
              </a:extLst>
            </p:cNvPr>
            <p:cNvSpPr/>
            <p:nvPr/>
          </p:nvSpPr>
          <p:spPr>
            <a:xfrm>
              <a:off x="9447473" y="4032592"/>
              <a:ext cx="2571793" cy="124410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5531698-EB14-EC4A-EE44-2327C5B663A2}"/>
                </a:ext>
              </a:extLst>
            </p:cNvPr>
            <p:cNvSpPr txBox="1"/>
            <p:nvPr/>
          </p:nvSpPr>
          <p:spPr>
            <a:xfrm>
              <a:off x="10057947" y="4056879"/>
              <a:ext cx="1350844" cy="93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dirty="0"/>
                <a:t>Depth</a:t>
              </a:r>
              <a:endParaRPr lang="zh-CN" altLang="en-US" sz="2400" b="1" dirty="0"/>
            </a:p>
          </p:txBody>
        </p:sp>
      </p:grpSp>
      <p:sp>
        <p:nvSpPr>
          <p:cNvPr id="35" name="箭头: 下 34">
            <a:extLst>
              <a:ext uri="{FF2B5EF4-FFF2-40B4-BE49-F238E27FC236}">
                <a16:creationId xmlns:a16="http://schemas.microsoft.com/office/drawing/2014/main" id="{18CE91C0-F96A-71BA-E88D-54B2755037C0}"/>
              </a:ext>
            </a:extLst>
          </p:cNvPr>
          <p:cNvSpPr/>
          <p:nvPr/>
        </p:nvSpPr>
        <p:spPr>
          <a:xfrm>
            <a:off x="10587079" y="5065975"/>
            <a:ext cx="419100" cy="537673"/>
          </a:xfrm>
          <a:prstGeom prst="downArrow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83743B2-D220-620B-9F6D-AD97ECB3A320}"/>
              </a:ext>
            </a:extLst>
          </p:cNvPr>
          <p:cNvSpPr txBox="1"/>
          <p:nvPr/>
        </p:nvSpPr>
        <p:spPr>
          <a:xfrm>
            <a:off x="197775" y="36007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双目结构光系统</a:t>
            </a:r>
          </a:p>
        </p:txBody>
      </p:sp>
    </p:spTree>
    <p:extLst>
      <p:ext uri="{BB962C8B-B14F-4D97-AF65-F5344CB8AC3E}">
        <p14:creationId xmlns:p14="http://schemas.microsoft.com/office/powerpoint/2010/main" val="174419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11AF3F2-4537-F978-E7A8-E3182F26BCB9}"/>
              </a:ext>
            </a:extLst>
          </p:cNvPr>
          <p:cNvSpPr txBox="1"/>
          <p:nvPr/>
        </p:nvSpPr>
        <p:spPr>
          <a:xfrm>
            <a:off x="197775" y="36007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任务：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1639CA-2921-1CAD-E0FF-29C6B160F846}"/>
              </a:ext>
            </a:extLst>
          </p:cNvPr>
          <p:cNvSpPr txBox="1"/>
          <p:nvPr/>
        </p:nvSpPr>
        <p:spPr>
          <a:xfrm>
            <a:off x="684363" y="1167442"/>
            <a:ext cx="9754593" cy="9687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已知：左相机、中间的投影仪、右相机的内参；投影仪相对于左相机的位姿（</a:t>
            </a:r>
            <a:r>
              <a:rPr lang="en-US" altLang="zh-CN" sz="2000" dirty="0"/>
              <a:t>R,T</a:t>
            </a:r>
            <a:r>
              <a:rPr lang="zh-CN" altLang="en-US" sz="2000" dirty="0"/>
              <a:t>）；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未知：右相机的位姿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D942552-DF8E-087A-DBAC-46EBAA7F0766}"/>
              </a:ext>
            </a:extLst>
          </p:cNvPr>
          <p:cNvSpPr txBox="1"/>
          <p:nvPr/>
        </p:nvSpPr>
        <p:spPr>
          <a:xfrm>
            <a:off x="684363" y="2677065"/>
            <a:ext cx="10392589" cy="1892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要求：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dirty="0"/>
              <a:t>用左相机图片</a:t>
            </a:r>
            <a:r>
              <a:rPr lang="en-US" altLang="zh-CN" sz="2000" dirty="0"/>
              <a:t>+</a:t>
            </a:r>
            <a:r>
              <a:rPr lang="zh-CN" altLang="en-US" sz="2000" dirty="0"/>
              <a:t>结构光投影图案进行单目结构光解码，</a:t>
            </a:r>
            <a:r>
              <a:rPr lang="zh-CN" altLang="en-US" sz="2000" b="1" dirty="0"/>
              <a:t>估计场景深度</a:t>
            </a:r>
            <a:r>
              <a:rPr lang="zh-CN" altLang="en-US" sz="2000" dirty="0"/>
              <a:t>并导出点云；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dirty="0"/>
              <a:t>在左右相机图片间进行匹配，提取匹配点，</a:t>
            </a:r>
            <a:r>
              <a:rPr lang="zh-CN" altLang="en-US" sz="2000" b="1" dirty="0"/>
              <a:t>估计右相机位姿</a:t>
            </a:r>
            <a:r>
              <a:rPr lang="zh-CN" altLang="en-US" sz="2000" dirty="0"/>
              <a:t>；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000" dirty="0"/>
              <a:t>利用左右相机与投影仪互相的相对位姿、场景深度，</a:t>
            </a:r>
            <a:r>
              <a:rPr lang="zh-CN" altLang="en-US" sz="2000" b="1" dirty="0"/>
              <a:t>重投影重新渲染左右相机图片。</a:t>
            </a:r>
          </a:p>
        </p:txBody>
      </p:sp>
    </p:spTree>
    <p:extLst>
      <p:ext uri="{BB962C8B-B14F-4D97-AF65-F5344CB8AC3E}">
        <p14:creationId xmlns:p14="http://schemas.microsoft.com/office/powerpoint/2010/main" val="3836687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7F757BC-8FDA-1D82-77B6-8351EEF0F73C}"/>
              </a:ext>
            </a:extLst>
          </p:cNvPr>
          <p:cNvSpPr txBox="1"/>
          <p:nvPr/>
        </p:nvSpPr>
        <p:spPr>
          <a:xfrm>
            <a:off x="197775" y="360074"/>
            <a:ext cx="2861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数据：</a:t>
            </a:r>
            <a:r>
              <a:rPr lang="en-US" altLang="zh-CN" sz="2400" b="1" dirty="0"/>
              <a:t>README.md</a:t>
            </a:r>
            <a:endParaRPr lang="zh-CN" altLang="en-US" sz="24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D453D5-A6A5-2C49-EAB8-ECDEC6D21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41" y="944306"/>
            <a:ext cx="10577585" cy="591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3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F8A9B17-5806-28A5-BBB4-9E21D96E657B}"/>
              </a:ext>
            </a:extLst>
          </p:cNvPr>
          <p:cNvSpPr txBox="1"/>
          <p:nvPr/>
        </p:nvSpPr>
        <p:spPr>
          <a:xfrm>
            <a:off x="197775" y="360074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任务一：单目结构光解码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2194A3-4492-0591-86E9-0A8DCBCD4B6D}"/>
              </a:ext>
            </a:extLst>
          </p:cNvPr>
          <p:cNvSpPr txBox="1"/>
          <p:nvPr/>
        </p:nvSpPr>
        <p:spPr>
          <a:xfrm>
            <a:off x="258793" y="931653"/>
            <a:ext cx="7453444" cy="462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在左相机</a:t>
            </a:r>
            <a:r>
              <a:rPr lang="en-US" altLang="zh-CN" dirty="0"/>
              <a:t>-</a:t>
            </a:r>
            <a:r>
              <a:rPr lang="zh-CN" altLang="en-US" dirty="0"/>
              <a:t>投影仪组成的双目系统中，进行（投影仪可视作相机）：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给出的结构光图片是彩色图，可以</a:t>
            </a:r>
            <a:r>
              <a:rPr lang="zh-CN" altLang="en-US" b="1" dirty="0"/>
              <a:t>将除了</a:t>
            </a:r>
            <a:r>
              <a:rPr lang="en-US" altLang="zh-CN" b="1" dirty="0" err="1"/>
              <a:t>rgb</a:t>
            </a:r>
            <a:r>
              <a:rPr lang="zh-CN" altLang="en-US" b="1" dirty="0"/>
              <a:t>的所有图片先转灰度图</a:t>
            </a:r>
            <a:r>
              <a:rPr lang="zh-CN" altLang="en-US" dirty="0"/>
              <a:t>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b="1" dirty="0"/>
              <a:t>极线矫正</a:t>
            </a:r>
            <a:r>
              <a:rPr lang="en-US" altLang="zh-CN" dirty="0"/>
              <a:t>(rectify)</a:t>
            </a:r>
            <a:r>
              <a:rPr lang="zh-CN" altLang="en-US" dirty="0"/>
              <a:t>，注意矫正完后需要裁切，将投影图案不覆盖的区域去掉。裁切时相机图片和投影图案应该应用完全相同的裁切，裁切后内参应当调整。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b="1" dirty="0"/>
              <a:t>双目匹配</a:t>
            </a:r>
            <a:r>
              <a:rPr lang="zh-CN" altLang="en-US" dirty="0"/>
              <a:t>，在极线矫正后的相机图片</a:t>
            </a:r>
            <a:r>
              <a:rPr lang="en-US" altLang="zh-CN" dirty="0"/>
              <a:t>-</a:t>
            </a:r>
            <a:r>
              <a:rPr lang="zh-CN" altLang="en-US" dirty="0"/>
              <a:t>投影图案（使用</a:t>
            </a:r>
            <a:r>
              <a:rPr lang="en-US" altLang="zh-CN" dirty="0" err="1"/>
              <a:t>single_shot</a:t>
            </a:r>
            <a:r>
              <a:rPr lang="zh-CN" altLang="en-US" dirty="0"/>
              <a:t>条件）之间在同一行进行匹配，估计视差</a:t>
            </a:r>
            <a:r>
              <a:rPr lang="en-US" altLang="zh-CN" dirty="0" err="1"/>
              <a:t>disp</a:t>
            </a:r>
            <a:r>
              <a:rPr lang="zh-CN" altLang="en-US" dirty="0"/>
              <a:t>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b="1" dirty="0"/>
              <a:t>三角测量</a:t>
            </a:r>
            <a:r>
              <a:rPr lang="zh-CN" altLang="en-US" dirty="0"/>
              <a:t>，深度 </a:t>
            </a:r>
            <a:r>
              <a:rPr lang="en-US" altLang="zh-CN" dirty="0"/>
              <a:t>d = fb/</a:t>
            </a:r>
            <a:r>
              <a:rPr lang="en-US" altLang="zh-CN" dirty="0" err="1"/>
              <a:t>disp</a:t>
            </a:r>
            <a:r>
              <a:rPr lang="zh-CN" altLang="en-US" dirty="0"/>
              <a:t>，</a:t>
            </a:r>
            <a:r>
              <a:rPr lang="en-US" altLang="zh-CN" dirty="0"/>
              <a:t>f</a:t>
            </a:r>
            <a:r>
              <a:rPr lang="zh-CN" altLang="en-US" dirty="0"/>
              <a:t>是内参矩阵第一个数，</a:t>
            </a:r>
            <a:r>
              <a:rPr lang="en-US" altLang="zh-CN" dirty="0"/>
              <a:t>b</a:t>
            </a:r>
            <a:r>
              <a:rPr lang="zh-CN" altLang="en-US" dirty="0"/>
              <a:t>是基线距离。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（可选）物体级数据提供了</a:t>
            </a:r>
            <a:r>
              <a:rPr lang="en-US" altLang="zh-CN" dirty="0"/>
              <a:t>32</a:t>
            </a:r>
            <a:r>
              <a:rPr lang="zh-CN" altLang="en-US" dirty="0"/>
              <a:t>张</a:t>
            </a:r>
            <a:r>
              <a:rPr lang="en-US" altLang="zh-CN" dirty="0" err="1"/>
              <a:t>alacarte</a:t>
            </a:r>
            <a:r>
              <a:rPr lang="zh-CN" altLang="en-US" dirty="0"/>
              <a:t>条纹图采集的图片和对应的投影图案，</a:t>
            </a:r>
            <a:r>
              <a:rPr lang="en-US" altLang="zh-CN" dirty="0"/>
              <a:t>32</a:t>
            </a:r>
            <a:r>
              <a:rPr lang="zh-CN" altLang="en-US" dirty="0"/>
              <a:t>张图片结合起来每个像素就是</a:t>
            </a:r>
            <a:r>
              <a:rPr lang="en-US" altLang="zh-CN" dirty="0"/>
              <a:t>32</a:t>
            </a:r>
            <a:r>
              <a:rPr lang="zh-CN" altLang="en-US" dirty="0"/>
              <a:t>通道特殊图片，非常易于匹配，你是否能得到远胜于</a:t>
            </a:r>
            <a:r>
              <a:rPr lang="en-US" altLang="zh-CN" dirty="0" err="1"/>
              <a:t>single_shot</a:t>
            </a:r>
            <a:r>
              <a:rPr lang="zh-CN" altLang="en-US" dirty="0"/>
              <a:t>条件的深度结果和点云质量？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144F331-870A-CF12-6C74-6A32B1140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777" y="2253553"/>
            <a:ext cx="3522261" cy="294672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543F6DA-02B8-4D47-F09B-FE8DBE5296C5}"/>
              </a:ext>
            </a:extLst>
          </p:cNvPr>
          <p:cNvSpPr txBox="1"/>
          <p:nvPr/>
        </p:nvSpPr>
        <p:spPr>
          <a:xfrm>
            <a:off x="7356051" y="5481005"/>
            <a:ext cx="5011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相机</a:t>
            </a:r>
            <a:r>
              <a:rPr lang="en-US" altLang="zh-CN" sz="1400" dirty="0" err="1"/>
              <a:t>fov</a:t>
            </a:r>
            <a:r>
              <a:rPr lang="en-US" altLang="zh-CN" sz="1400" dirty="0"/>
              <a:t> &gt; </a:t>
            </a:r>
            <a:r>
              <a:rPr lang="zh-CN" altLang="en-US" sz="1400" dirty="0"/>
              <a:t>投影仪</a:t>
            </a:r>
            <a:r>
              <a:rPr lang="en-US" altLang="zh-CN" sz="1400" dirty="0" err="1"/>
              <a:t>fov</a:t>
            </a:r>
            <a:r>
              <a:rPr lang="zh-CN" altLang="en-US" sz="1400" dirty="0"/>
              <a:t>，极线矫正后应裁切，只取投影覆盖区域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6A789C-A9EB-DC7B-ECA9-F6EF48206401}"/>
              </a:ext>
            </a:extLst>
          </p:cNvPr>
          <p:cNvSpPr txBox="1"/>
          <p:nvPr/>
        </p:nvSpPr>
        <p:spPr>
          <a:xfrm>
            <a:off x="1394084" y="5956947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你可用任何方法进行双目匹配，</a:t>
            </a:r>
            <a:endParaRPr lang="en-US" altLang="zh-CN" dirty="0"/>
          </a:p>
          <a:p>
            <a:r>
              <a:rPr lang="zh-CN" altLang="en-US" dirty="0"/>
              <a:t>也可以使用各种方法优化深度估计结果</a:t>
            </a:r>
          </a:p>
        </p:txBody>
      </p:sp>
    </p:spTree>
    <p:extLst>
      <p:ext uri="{BB962C8B-B14F-4D97-AF65-F5344CB8AC3E}">
        <p14:creationId xmlns:p14="http://schemas.microsoft.com/office/powerpoint/2010/main" val="1729374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BB9C090-A397-FC68-2560-0DD8643E5B18}"/>
              </a:ext>
            </a:extLst>
          </p:cNvPr>
          <p:cNvSpPr txBox="1"/>
          <p:nvPr/>
        </p:nvSpPr>
        <p:spPr>
          <a:xfrm>
            <a:off x="197775" y="360074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任务二：右相机位姿估计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5FACD20-D319-277B-23F8-700D65E723A8}"/>
              </a:ext>
            </a:extLst>
          </p:cNvPr>
          <p:cNvSpPr txBox="1"/>
          <p:nvPr/>
        </p:nvSpPr>
        <p:spPr>
          <a:xfrm>
            <a:off x="327805" y="1161691"/>
            <a:ext cx="10892286" cy="420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步骤一深度估计后，已知左相机逐像素深度，即逐像素点的</a:t>
            </a:r>
            <a:r>
              <a:rPr lang="en-US" altLang="zh-CN" dirty="0"/>
              <a:t>3D</a:t>
            </a:r>
            <a:r>
              <a:rPr lang="zh-CN" altLang="en-US" dirty="0"/>
              <a:t>位置。在左右相机组成的双目系统中，进行：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同样对右相机做裁剪，只保留投影覆盖区域，便于匹配。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特征点匹配。匹配左右相机的特征点，可稠密可稀疏。此处目的不是估计视差，而是利用匹配点进行位姿估计。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对于每组匹配点，由于通过第一步已知点的</a:t>
            </a:r>
            <a:r>
              <a:rPr lang="en-US" altLang="zh-CN" dirty="0"/>
              <a:t>3D</a:t>
            </a:r>
            <a:r>
              <a:rPr lang="zh-CN" altLang="en-US" dirty="0"/>
              <a:t>位置，是</a:t>
            </a:r>
            <a:r>
              <a:rPr lang="en-US" altLang="zh-CN" dirty="0"/>
              <a:t>3D-2D</a:t>
            </a:r>
            <a:r>
              <a:rPr lang="zh-CN" altLang="en-US" dirty="0"/>
              <a:t>匹配，可用</a:t>
            </a:r>
            <a:r>
              <a:rPr lang="en-US" altLang="zh-CN" dirty="0" err="1"/>
              <a:t>pnp</a:t>
            </a:r>
            <a:r>
              <a:rPr lang="zh-CN" altLang="en-US" dirty="0"/>
              <a:t>（</a:t>
            </a:r>
            <a:r>
              <a:rPr lang="en-US" altLang="zh-CN" dirty="0"/>
              <a:t>Perspective-n-Point</a:t>
            </a:r>
            <a:r>
              <a:rPr lang="zh-CN" altLang="en-US" dirty="0"/>
              <a:t>）等方法求解右相机位姿。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 </a:t>
            </a:r>
            <a:r>
              <a:rPr lang="zh-CN" altLang="en-US" dirty="0"/>
              <a:t>其实不需要</a:t>
            </a:r>
            <a:r>
              <a:rPr lang="en-US" altLang="zh-CN" dirty="0"/>
              <a:t>3D</a:t>
            </a:r>
            <a:r>
              <a:rPr lang="zh-CN" altLang="en-US" dirty="0"/>
              <a:t>点位置也可以估计位姿。仅通过</a:t>
            </a:r>
            <a:r>
              <a:rPr lang="en-US" altLang="zh-CN" dirty="0"/>
              <a:t>2D</a:t>
            </a:r>
            <a:r>
              <a:rPr lang="zh-CN" altLang="en-US" dirty="0"/>
              <a:t>特征点匹配，估计</a:t>
            </a:r>
            <a:r>
              <a:rPr lang="en-US" altLang="zh-CN" dirty="0"/>
              <a:t>essential matrix</a:t>
            </a:r>
            <a:r>
              <a:rPr lang="zh-CN" altLang="en-US" dirty="0"/>
              <a:t>，然后</a:t>
            </a:r>
            <a:r>
              <a:rPr lang="en-US" altLang="zh-CN" dirty="0"/>
              <a:t>RT</a:t>
            </a:r>
            <a:r>
              <a:rPr lang="zh-CN" altLang="en-US" dirty="0"/>
              <a:t>分解。比较和有</a:t>
            </a:r>
            <a:r>
              <a:rPr lang="en-US" altLang="zh-CN" dirty="0"/>
              <a:t>3D</a:t>
            </a:r>
            <a:r>
              <a:rPr lang="zh-CN" altLang="en-US" dirty="0"/>
              <a:t>时有什么区别？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 </a:t>
            </a:r>
            <a:r>
              <a:rPr lang="zh-CN" altLang="en-US" dirty="0"/>
              <a:t>如果使用由</a:t>
            </a:r>
            <a:r>
              <a:rPr lang="en-US" altLang="zh-CN" dirty="0"/>
              <a:t>32</a:t>
            </a:r>
            <a:r>
              <a:rPr lang="zh-CN" altLang="en-US" dirty="0"/>
              <a:t>张</a:t>
            </a:r>
            <a:r>
              <a:rPr lang="en-US" altLang="zh-CN" dirty="0" err="1"/>
              <a:t>alacarte</a:t>
            </a:r>
            <a:r>
              <a:rPr lang="zh-CN" altLang="en-US" dirty="0"/>
              <a:t>条纹图采集估计来的深度，相比于使用由单帧结构光估计的深度，结果怎么样？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1B9821C-A432-F096-5EB1-B9B7E46C06A0}"/>
              </a:ext>
            </a:extLst>
          </p:cNvPr>
          <p:cNvSpPr txBox="1"/>
          <p:nvPr/>
        </p:nvSpPr>
        <p:spPr>
          <a:xfrm>
            <a:off x="1394084" y="5634894"/>
            <a:ext cx="780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你可用任何方法进行特征点匹配，可以进行稀疏匹配，也可以进行稠密匹配</a:t>
            </a:r>
          </a:p>
        </p:txBody>
      </p:sp>
    </p:spTree>
    <p:extLst>
      <p:ext uri="{BB962C8B-B14F-4D97-AF65-F5344CB8AC3E}">
        <p14:creationId xmlns:p14="http://schemas.microsoft.com/office/powerpoint/2010/main" val="4277492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A883BCD-CA70-6927-ABDF-BE936DC15820}"/>
              </a:ext>
            </a:extLst>
          </p:cNvPr>
          <p:cNvSpPr txBox="1"/>
          <p:nvPr/>
        </p:nvSpPr>
        <p:spPr>
          <a:xfrm>
            <a:off x="197775" y="360074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任务三：重投影渲染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7D8E54-E2B5-FD41-00C1-FE37FE7B5656}"/>
              </a:ext>
            </a:extLst>
          </p:cNvPr>
          <p:cNvSpPr txBox="1"/>
          <p:nvPr/>
        </p:nvSpPr>
        <p:spPr>
          <a:xfrm>
            <a:off x="327805" y="1161691"/>
            <a:ext cx="10892286" cy="462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已知步骤一的深度和步骤二的右相机位姿后，可以进行重投影渲染，估计前序步骤的效果：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利用深度图，将左相机图片反投影为点云（任务一已经做了）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在右相机视角下渲染这个点云（可用现有光栅化工具），看看渲染的结果和右相机实际拍到的有什么区别。哪些失真是由于遮挡、哪些是由于估计误差？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将左相机反投影的点云投影到右相机像素坐标上，用这个像素坐标在右相机图片上采样，“重组”左相机图片（此操作称为</a:t>
            </a:r>
            <a:r>
              <a:rPr lang="en-US" altLang="zh-CN" dirty="0"/>
              <a:t>warp</a:t>
            </a:r>
            <a:r>
              <a:rPr lang="zh-CN" altLang="en-US" dirty="0"/>
              <a:t>），和真实拍摄的有多大差距？。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</a:t>
            </a:r>
            <a:r>
              <a:rPr lang="zh-CN" altLang="en-US" dirty="0"/>
              <a:t> 如果用</a:t>
            </a:r>
            <a:r>
              <a:rPr lang="en-US" altLang="zh-CN" dirty="0"/>
              <a:t>alacarte_32</a:t>
            </a:r>
            <a:r>
              <a:rPr lang="zh-CN" altLang="en-US" dirty="0"/>
              <a:t>估计的更准的深度来做重投影，渲染效果如何？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 </a:t>
            </a:r>
            <a:r>
              <a:rPr lang="zh-CN" altLang="en-US" dirty="0"/>
              <a:t>作业提供了左右相机的无投影</a:t>
            </a:r>
            <a:r>
              <a:rPr lang="en-US" altLang="zh-CN" dirty="0" err="1"/>
              <a:t>rgb</a:t>
            </a:r>
            <a:r>
              <a:rPr lang="zh-CN" altLang="en-US" dirty="0"/>
              <a:t>图片，你能否尝试将左相机</a:t>
            </a:r>
            <a:r>
              <a:rPr lang="en-US" altLang="zh-CN" dirty="0" err="1"/>
              <a:t>rgb</a:t>
            </a:r>
            <a:r>
              <a:rPr lang="zh-CN" altLang="en-US" dirty="0"/>
              <a:t>图片反投影为点云，计算每个点应该接收哪个投影图案的像素，建模应该怎样与投影图案合成，模拟投影效果？合成后投影到左相机、右相机上，形成合成的左右相机结构光图片，和原图有什么区别？分析一下</a:t>
            </a:r>
            <a:r>
              <a:rPr lang="zh-CN" altLang="en-US"/>
              <a:t>哪些区别哪些是来自于系统</a:t>
            </a:r>
            <a:r>
              <a:rPr lang="zh-CN" altLang="en-US" dirty="0"/>
              <a:t>标定误差，哪些是投影合成步骤的建模不够完美？</a:t>
            </a:r>
          </a:p>
        </p:txBody>
      </p:sp>
    </p:spTree>
    <p:extLst>
      <p:ext uri="{BB962C8B-B14F-4D97-AF65-F5344CB8AC3E}">
        <p14:creationId xmlns:p14="http://schemas.microsoft.com/office/powerpoint/2010/main" val="417703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C16190B-9445-B155-9768-4AB74CE0D0E3}"/>
              </a:ext>
            </a:extLst>
          </p:cNvPr>
          <p:cNvSpPr txBox="1"/>
          <p:nvPr/>
        </p:nvSpPr>
        <p:spPr>
          <a:xfrm>
            <a:off x="197775" y="36007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提交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5469D8C-3A3D-4E42-B1C9-547A89B61549}"/>
              </a:ext>
            </a:extLst>
          </p:cNvPr>
          <p:cNvSpPr txBox="1"/>
          <p:nvPr/>
        </p:nvSpPr>
        <p:spPr>
          <a:xfrm>
            <a:off x="713117" y="1351472"/>
            <a:ext cx="42851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提交报告、代码和结果图片。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发送到邮箱：</a:t>
            </a:r>
            <a:r>
              <a:rPr lang="en-US" altLang="zh-CN" dirty="0">
                <a:hlinkClick r:id="rId2"/>
              </a:rPr>
              <a:t>jiahengli25@stu.pku.edu.cn</a:t>
            </a:r>
            <a:endParaRPr lang="en-US" altLang="zh-CN" dirty="0"/>
          </a:p>
          <a:p>
            <a:endParaRPr lang="en-US" altLang="zh-CN" b="1" dirty="0"/>
          </a:p>
          <a:p>
            <a:r>
              <a:rPr lang="en-US" altLang="zh-CN" b="1" dirty="0"/>
              <a:t>DDL: 12.15 23:59 (</a:t>
            </a:r>
            <a:r>
              <a:rPr lang="zh-CN" altLang="en-US" b="1" dirty="0"/>
              <a:t>四</a:t>
            </a:r>
            <a:r>
              <a:rPr lang="zh-CN" altLang="en-US" b="1"/>
              <a:t>周</a:t>
            </a:r>
            <a:r>
              <a:rPr lang="zh-CN" altLang="en-US" b="1" dirty="0"/>
              <a:t>多点）</a:t>
            </a:r>
            <a:r>
              <a:rPr lang="en-US" altLang="zh-CN" b="1" dirty="0"/>
              <a:t>.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7709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878</Words>
  <Application>Microsoft Office PowerPoint</Application>
  <PresentationFormat>宽屏</PresentationFormat>
  <Paragraphs>51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作业2：双目结构光系统的 解码、位姿估计、渲染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佳恒 李</dc:creator>
  <cp:lastModifiedBy>佳恒 李</cp:lastModifiedBy>
  <cp:revision>21</cp:revision>
  <dcterms:created xsi:type="dcterms:W3CDTF">2025-11-12T05:34:34Z</dcterms:created>
  <dcterms:modified xsi:type="dcterms:W3CDTF">2025-11-12T06:48:05Z</dcterms:modified>
</cp:coreProperties>
</file>

<file path=docProps/thumbnail.jpeg>
</file>